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6063"/>
    <a:srgbClr val="008080"/>
    <a:srgbClr val="D6ECF2"/>
    <a:srgbClr val="D7F0F2"/>
    <a:srgbClr val="B9EDEF"/>
    <a:srgbClr val="3EA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85F-80F4-4C92-BFE6-B175E157F341}" type="datetimeFigureOut">
              <a:rPr lang="de-CH" smtClean="0"/>
              <a:t>25.11.2025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695-9465-44B5-BBDF-7E5D107CF4C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966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85F-80F4-4C92-BFE6-B175E157F341}" type="datetimeFigureOut">
              <a:rPr lang="de-CH" smtClean="0"/>
              <a:t>25.11.2025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695-9465-44B5-BBDF-7E5D107CF4C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251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F6D185F-80F4-4C92-BFE6-B175E157F341}" type="datetimeFigureOut">
              <a:rPr lang="de-CH" smtClean="0"/>
              <a:t>25.11.2025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C0E31695-9465-44B5-BBDF-7E5D107CF4C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050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85F-80F4-4C92-BFE6-B175E157F341}" type="datetimeFigureOut">
              <a:rPr lang="de-CH" smtClean="0"/>
              <a:t>25.11.2025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695-9465-44B5-BBDF-7E5D107CF4C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71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6D185F-80F4-4C92-BFE6-B175E157F341}" type="datetimeFigureOut">
              <a:rPr lang="de-CH" smtClean="0"/>
              <a:t>25.11.2025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E31695-9465-44B5-BBDF-7E5D107CF4C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8946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85F-80F4-4C92-BFE6-B175E157F341}" type="datetimeFigureOut">
              <a:rPr lang="de-CH" smtClean="0"/>
              <a:t>25.11.2025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695-9465-44B5-BBDF-7E5D107CF4C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505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85F-80F4-4C92-BFE6-B175E157F341}" type="datetimeFigureOut">
              <a:rPr lang="de-CH" smtClean="0"/>
              <a:t>25.11.2025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695-9465-44B5-BBDF-7E5D107CF4C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052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85F-80F4-4C92-BFE6-B175E157F341}" type="datetimeFigureOut">
              <a:rPr lang="de-CH" smtClean="0"/>
              <a:t>25.11.2025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695-9465-44B5-BBDF-7E5D107CF4C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013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85F-80F4-4C92-BFE6-B175E157F341}" type="datetimeFigureOut">
              <a:rPr lang="de-CH" smtClean="0"/>
              <a:t>25.11.2025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695-9465-44B5-BBDF-7E5D107CF4C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019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85F-80F4-4C92-BFE6-B175E157F341}" type="datetimeFigureOut">
              <a:rPr lang="de-CH" smtClean="0"/>
              <a:t>25.11.2025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695-9465-44B5-BBDF-7E5D107CF4C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80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85F-80F4-4C92-BFE6-B175E157F341}" type="datetimeFigureOut">
              <a:rPr lang="de-CH" smtClean="0"/>
              <a:t>25.11.2025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695-9465-44B5-BBDF-7E5D107CF4C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47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F6D185F-80F4-4C92-BFE6-B175E157F341}" type="datetimeFigureOut">
              <a:rPr lang="de-CH" smtClean="0"/>
              <a:t>25.11.2025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C0E31695-9465-44B5-BBDF-7E5D107CF4C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823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655086E-A74D-6179-EEA1-D58057DBB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2146"/>
            <a:ext cx="12192000" cy="4064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4738BF9-CE5C-9277-0566-DCDF3DEDB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" y="5864192"/>
            <a:ext cx="1789697" cy="9204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AA52275-4BAC-9DFB-52F4-63A9D48A5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8" y="5847684"/>
            <a:ext cx="1565109" cy="936924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11652417-447B-A96B-5C4D-0118F982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0771"/>
            <a:ext cx="12368463" cy="1032913"/>
          </a:xfrm>
        </p:spPr>
        <p:txBody>
          <a:bodyPr>
            <a:normAutofit fontScale="90000"/>
          </a:bodyPr>
          <a:lstStyle/>
          <a:p>
            <a:pPr algn="ctr"/>
            <a:r>
              <a:rPr lang="fr-CH" sz="4400" b="1" dirty="0">
                <a:solidFill>
                  <a:srgbClr val="0070C0"/>
                </a:solidFill>
              </a:rPr>
              <a:t>Quelle place à l’Ecole pour l’IA ? </a:t>
            </a:r>
            <a:br>
              <a:rPr lang="fr-CH" sz="4400" b="1" i="1" dirty="0">
                <a:solidFill>
                  <a:srgbClr val="0070C0"/>
                </a:solidFill>
              </a:rPr>
            </a:br>
            <a:br>
              <a:rPr lang="fr-CH" sz="4400" b="1" i="1" dirty="0">
                <a:solidFill>
                  <a:srgbClr val="0070C0"/>
                </a:solidFill>
              </a:rPr>
            </a:br>
            <a:r>
              <a:rPr lang="fr-CH" sz="2800" b="1" dirty="0">
                <a:solidFill>
                  <a:srgbClr val="3EA992"/>
                </a:solidFill>
              </a:rPr>
              <a:t>Résultats de l’enquête réalisée auprès des collégiens de l’EFIB </a:t>
            </a:r>
            <a:br>
              <a:rPr lang="fr-CH" sz="2800" b="1" dirty="0">
                <a:solidFill>
                  <a:srgbClr val="0070C0"/>
                </a:solidFill>
              </a:rPr>
            </a:br>
            <a:endParaRPr lang="de-CH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3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14E5E80-09BB-C7F7-7E7F-D125FF2DED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935"/>
          <a:stretch>
            <a:fillRect/>
          </a:stretch>
        </p:blipFill>
        <p:spPr>
          <a:xfrm>
            <a:off x="1999129" y="0"/>
            <a:ext cx="8193741" cy="34788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C67A9C7-0108-2B0A-24C4-1C5E5A902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29" y="3478882"/>
            <a:ext cx="8193741" cy="337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0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721C57C-A66D-B5A2-612B-4601DE814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328"/>
            <a:ext cx="12192000" cy="5295344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1AC28BF-96C9-E3D7-1318-D02DB1F35A24}"/>
              </a:ext>
            </a:extLst>
          </p:cNvPr>
          <p:cNvSpPr/>
          <p:nvPr/>
        </p:nvSpPr>
        <p:spPr>
          <a:xfrm>
            <a:off x="4783756" y="3638349"/>
            <a:ext cx="2627697" cy="7796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A11AE0E-AC15-CF12-B672-579E50F2003B}"/>
              </a:ext>
            </a:extLst>
          </p:cNvPr>
          <p:cNvSpPr/>
          <p:nvPr/>
        </p:nvSpPr>
        <p:spPr>
          <a:xfrm>
            <a:off x="7267074" y="3176337"/>
            <a:ext cx="2454442" cy="9529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DF73638-A3C4-6747-B501-0A04073C7F3C}"/>
              </a:ext>
            </a:extLst>
          </p:cNvPr>
          <p:cNvSpPr/>
          <p:nvPr/>
        </p:nvSpPr>
        <p:spPr>
          <a:xfrm>
            <a:off x="3426594" y="4061862"/>
            <a:ext cx="1424539" cy="6063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FD7E06-F945-7EB6-B5E2-87E117158765}"/>
              </a:ext>
            </a:extLst>
          </p:cNvPr>
          <p:cNvSpPr/>
          <p:nvPr/>
        </p:nvSpPr>
        <p:spPr>
          <a:xfrm>
            <a:off x="4081112" y="4841509"/>
            <a:ext cx="1626669" cy="6641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1A1435-6419-9FF1-55AF-79C5A2F93654}"/>
              </a:ext>
            </a:extLst>
          </p:cNvPr>
          <p:cNvSpPr/>
          <p:nvPr/>
        </p:nvSpPr>
        <p:spPr>
          <a:xfrm>
            <a:off x="9394257" y="1568918"/>
            <a:ext cx="2646947" cy="8605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D54D447-9781-125F-B828-7B250CFAD609}"/>
              </a:ext>
            </a:extLst>
          </p:cNvPr>
          <p:cNvSpPr txBox="1"/>
          <p:nvPr/>
        </p:nvSpPr>
        <p:spPr>
          <a:xfrm>
            <a:off x="9313574" y="1783732"/>
            <a:ext cx="264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>
                <a:solidFill>
                  <a:srgbClr val="FF0000"/>
                </a:solidFill>
              </a:rPr>
              <a:t>ChatGPT cité 26 fois</a:t>
            </a:r>
            <a:endParaRPr lang="de-CH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8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C59085-22EF-EE2E-4867-04150CD673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54" b="4005"/>
          <a:stretch>
            <a:fillRect/>
          </a:stretch>
        </p:blipFill>
        <p:spPr>
          <a:xfrm>
            <a:off x="0" y="125504"/>
            <a:ext cx="12192000" cy="50740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E7F73342-7CDE-B474-AE37-236A93A32A45}"/>
              </a:ext>
            </a:extLst>
          </p:cNvPr>
          <p:cNvSpPr/>
          <p:nvPr/>
        </p:nvSpPr>
        <p:spPr>
          <a:xfrm>
            <a:off x="9435399" y="3101788"/>
            <a:ext cx="865047" cy="6723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4718A07-CA0F-6454-07DD-B4D9DA5FDCB2}"/>
              </a:ext>
            </a:extLst>
          </p:cNvPr>
          <p:cNvSpPr/>
          <p:nvPr/>
        </p:nvSpPr>
        <p:spPr>
          <a:xfrm>
            <a:off x="10452847" y="3863787"/>
            <a:ext cx="837588" cy="7171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62F865-EFEA-D56D-2F4C-79EECB3F76A5}"/>
              </a:ext>
            </a:extLst>
          </p:cNvPr>
          <p:cNvSpPr/>
          <p:nvPr/>
        </p:nvSpPr>
        <p:spPr>
          <a:xfrm>
            <a:off x="564775" y="5308804"/>
            <a:ext cx="11385177" cy="1477478"/>
          </a:xfrm>
          <a:prstGeom prst="rect">
            <a:avLst/>
          </a:prstGeom>
          <a:solidFill>
            <a:srgbClr val="D6EC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è"/>
            </a:pPr>
            <a:endParaRPr lang="fr-CH" sz="2000" b="1" dirty="0">
              <a:solidFill>
                <a:srgbClr val="3EA992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è"/>
            </a:pPr>
            <a:endParaRPr lang="fr-CH" sz="2000" b="1" dirty="0">
              <a:solidFill>
                <a:srgbClr val="3EA992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è"/>
            </a:pPr>
            <a:endParaRPr lang="de-CH" sz="2800" b="1" dirty="0">
              <a:solidFill>
                <a:srgbClr val="3EA992"/>
              </a:solidFill>
            </a:endParaRP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70247932-754F-54A6-9BAA-3579D2833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175" y="5380522"/>
            <a:ext cx="4754879" cy="147747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r-CH" sz="5500" b="1" dirty="0">
                <a:solidFill>
                  <a:srgbClr val="008080"/>
                </a:solidFill>
              </a:rPr>
              <a:t>Aide aux devoirs, aide aux révisions</a:t>
            </a:r>
          </a:p>
          <a:p>
            <a:pPr marL="0" indent="0">
              <a:buNone/>
            </a:pPr>
            <a:r>
              <a:rPr lang="fr-CH" sz="5500" b="1" dirty="0">
                <a:solidFill>
                  <a:srgbClr val="008080"/>
                </a:solidFill>
              </a:rPr>
              <a:t>Trouver des définitions, traduire un mot</a:t>
            </a:r>
          </a:p>
          <a:p>
            <a:pPr marL="0" indent="0">
              <a:buNone/>
            </a:pPr>
            <a:r>
              <a:rPr lang="fr-CH" sz="5500" b="1" dirty="0">
                <a:solidFill>
                  <a:srgbClr val="008080"/>
                </a:solidFill>
              </a:rPr>
              <a:t>Faire des recherches</a:t>
            </a:r>
          </a:p>
          <a:p>
            <a:pPr marL="0" indent="0">
              <a:buNone/>
            </a:pPr>
            <a:r>
              <a:rPr lang="fr-CH" sz="5500" b="1" dirty="0">
                <a:solidFill>
                  <a:srgbClr val="008080"/>
                </a:solidFill>
              </a:rPr>
              <a:t>Résumer un livre, faire un exposé</a:t>
            </a:r>
          </a:p>
          <a:p>
            <a:pPr marL="0" indent="0">
              <a:buNone/>
            </a:pPr>
            <a:endParaRPr lang="fr-CH" sz="3100" b="1" dirty="0">
              <a:solidFill>
                <a:srgbClr val="3EA992"/>
              </a:solidFill>
            </a:endParaRPr>
          </a:p>
          <a:p>
            <a:endParaRPr lang="de-CH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9C0170AB-332A-3FC4-3988-41318F674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391" y="5308804"/>
            <a:ext cx="5244434" cy="142369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fr-CH" sz="3100" b="1" dirty="0">
              <a:solidFill>
                <a:srgbClr val="3EA992"/>
              </a:solidFill>
            </a:endParaRPr>
          </a:p>
          <a:p>
            <a:pPr marL="0" indent="0">
              <a:buNone/>
            </a:pPr>
            <a:r>
              <a:rPr lang="de-CH" sz="5500" b="1" dirty="0">
                <a:solidFill>
                  <a:srgbClr val="086063"/>
                </a:solidFill>
              </a:rPr>
              <a:t>Elle n’est là pour faire tous les devoirs pour nous.</a:t>
            </a:r>
          </a:p>
          <a:p>
            <a:pPr marL="0" indent="0">
              <a:buNone/>
            </a:pPr>
            <a:r>
              <a:rPr lang="de-CH" sz="5500" b="1" dirty="0">
                <a:solidFill>
                  <a:srgbClr val="086063"/>
                </a:solidFill>
              </a:rPr>
              <a:t>J’essaie d’utiliser l’IA le moins possible à cause de ses conséquences sur l’environnement et la société.</a:t>
            </a:r>
          </a:p>
        </p:txBody>
      </p:sp>
    </p:spTree>
    <p:extLst>
      <p:ext uri="{BB962C8B-B14F-4D97-AF65-F5344CB8AC3E}">
        <p14:creationId xmlns:p14="http://schemas.microsoft.com/office/powerpoint/2010/main" val="366000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73AA150-D0AF-9A94-432C-0D7EF207E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067"/>
            <a:ext cx="12192000" cy="54718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B5A648F-D6C8-7434-DA06-405D71C7D2E8}"/>
              </a:ext>
            </a:extLst>
          </p:cNvPr>
          <p:cNvSpPr/>
          <p:nvPr/>
        </p:nvSpPr>
        <p:spPr>
          <a:xfrm>
            <a:off x="6670307" y="3176337"/>
            <a:ext cx="895150" cy="55826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016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C26BBB-6F48-49CB-2467-3F534C0A1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939"/>
            <a:ext cx="12192000" cy="5584122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B386B3E1-03CA-6D29-38AA-25A03F05CAE7}"/>
              </a:ext>
            </a:extLst>
          </p:cNvPr>
          <p:cNvSpPr/>
          <p:nvPr/>
        </p:nvSpPr>
        <p:spPr>
          <a:xfrm>
            <a:off x="10433785" y="2358189"/>
            <a:ext cx="770021" cy="6930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161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2A6F8A9-4377-67FC-511B-FA7D4035C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471"/>
            <a:ext cx="12192000" cy="5659057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091FC864-3F89-3356-A494-AB63DCCB6F5C}"/>
              </a:ext>
            </a:extLst>
          </p:cNvPr>
          <p:cNvSpPr/>
          <p:nvPr/>
        </p:nvSpPr>
        <p:spPr>
          <a:xfrm>
            <a:off x="9865895" y="3022333"/>
            <a:ext cx="596766" cy="50051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268BCC2-9F0A-60B5-9F42-3F712E1FFDCD}"/>
              </a:ext>
            </a:extLst>
          </p:cNvPr>
          <p:cNvSpPr/>
          <p:nvPr/>
        </p:nvSpPr>
        <p:spPr>
          <a:xfrm>
            <a:off x="10039149" y="3522846"/>
            <a:ext cx="770022" cy="61601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085EE07-83DF-0DBB-5833-CB3E00C3FF13}"/>
              </a:ext>
            </a:extLst>
          </p:cNvPr>
          <p:cNvSpPr/>
          <p:nvPr/>
        </p:nvSpPr>
        <p:spPr>
          <a:xfrm>
            <a:off x="10039150" y="4793381"/>
            <a:ext cx="770022" cy="616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39F1E39-FFE9-30F3-69C6-2B87253B30CB}"/>
              </a:ext>
            </a:extLst>
          </p:cNvPr>
          <p:cNvSpPr/>
          <p:nvPr/>
        </p:nvSpPr>
        <p:spPr>
          <a:xfrm>
            <a:off x="10039149" y="5409398"/>
            <a:ext cx="856650" cy="616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5508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369BD07-A212-027D-5647-4D40BB5D2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791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FBFD31-7CB7-129F-85AC-1C051FF05EEB}"/>
              </a:ext>
            </a:extLst>
          </p:cNvPr>
          <p:cNvSpPr/>
          <p:nvPr/>
        </p:nvSpPr>
        <p:spPr>
          <a:xfrm>
            <a:off x="600635" y="1873624"/>
            <a:ext cx="5029199" cy="3872752"/>
          </a:xfrm>
          <a:prstGeom prst="rect">
            <a:avLst/>
          </a:prstGeom>
          <a:solidFill>
            <a:srgbClr val="D7F0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000" b="1" dirty="0">
                <a:solidFill>
                  <a:srgbClr val="008080"/>
                </a:solidFill>
              </a:rPr>
              <a:t>Mieux connaître l’IA et son fonctionnement</a:t>
            </a:r>
          </a:p>
          <a:p>
            <a:endParaRPr lang="fr-CH" sz="2000" b="1" dirty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000" b="1" dirty="0">
                <a:solidFill>
                  <a:srgbClr val="008080"/>
                </a:solidFill>
              </a:rPr>
              <a:t>Réfléchir sur ses avantages, ses inconvénients, ses dangers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sz="2000" b="1" dirty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000" b="1" dirty="0">
                <a:solidFill>
                  <a:srgbClr val="008080"/>
                </a:solidFill>
              </a:rPr>
              <a:t>Parler de l’IA de manière préventive, de ses risques sur le plan politique, sur le plan du droit, et pour le futur</a:t>
            </a:r>
            <a:endParaRPr lang="de-CH" sz="2000" b="1" dirty="0">
              <a:solidFill>
                <a:srgbClr val="008080"/>
              </a:solidFill>
            </a:endParaRPr>
          </a:p>
          <a:p>
            <a:endParaRPr lang="fr-CH" sz="2000" b="1" dirty="0">
              <a:solidFill>
                <a:srgbClr val="00808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84604B-3DD0-4ACC-6BB3-F88CA32E3DD6}"/>
              </a:ext>
            </a:extLst>
          </p:cNvPr>
          <p:cNvSpPr/>
          <p:nvPr/>
        </p:nvSpPr>
        <p:spPr>
          <a:xfrm>
            <a:off x="6302187" y="1873624"/>
            <a:ext cx="5136777" cy="3872752"/>
          </a:xfrm>
          <a:prstGeom prst="rect">
            <a:avLst/>
          </a:prstGeom>
          <a:solidFill>
            <a:srgbClr val="D6EC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fr-CH" sz="2000" b="1" dirty="0">
              <a:solidFill>
                <a:srgbClr val="08606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000" b="1" dirty="0">
                <a:solidFill>
                  <a:srgbClr val="086063"/>
                </a:solidFill>
              </a:rPr>
              <a:t>Faire une affiche collective sur les avantages et inconvénients</a:t>
            </a:r>
          </a:p>
          <a:p>
            <a:endParaRPr lang="fr-CH" sz="2000" b="1" dirty="0">
              <a:solidFill>
                <a:srgbClr val="08606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000" b="1" dirty="0">
                <a:solidFill>
                  <a:srgbClr val="086063"/>
                </a:solidFill>
              </a:rPr>
              <a:t>Faire un débat sur les dangers de l’IA pour le travail, la créativité, les fausses informations</a:t>
            </a:r>
          </a:p>
          <a:p>
            <a:endParaRPr lang="fr-CH" sz="2000" b="1" dirty="0">
              <a:solidFill>
                <a:srgbClr val="08606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000" b="1" dirty="0">
                <a:solidFill>
                  <a:srgbClr val="086063"/>
                </a:solidFill>
              </a:rPr>
              <a:t>Utiliser l’IA dans les différentes disciplines</a:t>
            </a:r>
          </a:p>
          <a:p>
            <a:endParaRPr lang="fr-CH" sz="2000" b="1" dirty="0">
              <a:solidFill>
                <a:srgbClr val="08606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000" b="1" dirty="0">
                <a:solidFill>
                  <a:srgbClr val="086063"/>
                </a:solidFill>
              </a:rPr>
              <a:t>Utiliser l’IA pour personnaliser l’enseignement, adapter les exercices</a:t>
            </a:r>
            <a:endParaRPr lang="de-CH" sz="2000" b="1" dirty="0">
              <a:solidFill>
                <a:srgbClr val="086063"/>
              </a:solidFill>
            </a:endParaRPr>
          </a:p>
          <a:p>
            <a:endParaRPr lang="fr-CH" sz="2000" b="1" dirty="0">
              <a:solidFill>
                <a:srgbClr val="086063"/>
              </a:solidFill>
            </a:endParaRPr>
          </a:p>
          <a:p>
            <a:endParaRPr lang="fr-CH" sz="2000" b="1" dirty="0">
              <a:solidFill>
                <a:srgbClr val="086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3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0FF5578-2921-1E63-AFA5-BEF5729AA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432"/>
            <a:ext cx="12192000" cy="516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10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À bandes">
  <a:themeElements>
    <a:clrScheme name="À bande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À bande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À bande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TM03090430[[fn=À bandes]]</Template>
  <TotalTime>0</TotalTime>
  <Words>158</Words>
  <Application>Microsoft Office PowerPoint</Application>
  <PresentationFormat>Grand écran</PresentationFormat>
  <Paragraphs>23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Corbel</vt:lpstr>
      <vt:lpstr>Wingdings</vt:lpstr>
      <vt:lpstr>À bandes</vt:lpstr>
      <vt:lpstr>Quelle place à l’Ecole pour l’IA ?   Résultats de l’enquête réalisée auprès des collégiens de l’EFIB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Marie Brand</dc:creator>
  <cp:lastModifiedBy>Marie Brand</cp:lastModifiedBy>
  <cp:revision>4</cp:revision>
  <dcterms:created xsi:type="dcterms:W3CDTF">2025-11-25T14:39:57Z</dcterms:created>
  <dcterms:modified xsi:type="dcterms:W3CDTF">2025-11-25T21:36:50Z</dcterms:modified>
</cp:coreProperties>
</file>